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23" autoAdjust="0"/>
  </p:normalViewPr>
  <p:slideViewPr>
    <p:cSldViewPr snapToGrid="0">
      <p:cViewPr varScale="1">
        <p:scale>
          <a:sx n="68" d="100"/>
          <a:sy n="68" d="100"/>
        </p:scale>
        <p:origin x="7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A84B0-1A59-480E-8A65-42D9279BCBA2}" type="datetimeFigureOut">
              <a:rPr lang="en-IN" smtClean="0"/>
              <a:t>23-12-2022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5D28B-CC56-487E-8AF5-CE25B5777D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3311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D28B-CC56-487E-8AF5-CE25B5777D8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458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ACBF3-B8AC-79DF-0653-9EF985E03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DF5CD-0869-E3AC-9627-D651410B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0FE0B-FA7D-5DB1-C30C-8AC6B3E01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C4BD-B7F8-4418-8234-E0E67E914465}" type="datetimeFigureOut">
              <a:rPr lang="en-IN" smtClean="0"/>
              <a:t>23-12-2022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6D4EB-6FF9-AE39-935B-95EAEFADE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F63B8-4B68-013A-1061-496671C9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EB9D-DD7B-4ED0-ADA8-AF6FF2D5A68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3726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4D321-1B65-C7B6-57FA-DCE6223E8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98928A-5844-804C-BDCC-79925BC51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D782A-B1FF-3B5E-08A3-3A13A25A7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C4BD-B7F8-4418-8234-E0E67E914465}" type="datetimeFigureOut">
              <a:rPr lang="en-IN" smtClean="0"/>
              <a:t>23-12-2022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87283-5227-0D3F-B3E3-33E306E3E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3D8D2-FC1F-1111-CE97-DB39EF879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EB9D-DD7B-4ED0-ADA8-AF6FF2D5A68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5159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3F40ED-4579-1F43-993D-9B2DA0B08F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D97832-DB1A-615C-C699-39C8BE262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71DBD-333B-E210-588F-5A2ED1632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C4BD-B7F8-4418-8234-E0E67E914465}" type="datetimeFigureOut">
              <a:rPr lang="en-IN" smtClean="0"/>
              <a:t>23-12-2022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22BF9-9B67-ED85-72B0-CA5AD509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37BB9-1DA2-CBDC-CF69-1981296F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EB9D-DD7B-4ED0-ADA8-AF6FF2D5A68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3605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4C833-B46C-978A-FB12-0EBD5206F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D7D45-3AD5-881D-B8C7-F976D9625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71CC0-8630-2F50-B1DA-BF0D3B5F4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C4BD-B7F8-4418-8234-E0E67E914465}" type="datetimeFigureOut">
              <a:rPr lang="en-IN" smtClean="0"/>
              <a:t>23-12-2022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538C3-58E0-2AF1-1767-937A1152A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E452C-1E8B-C1A8-3ABE-35E6275D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EB9D-DD7B-4ED0-ADA8-AF6FF2D5A68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809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554D1-D02E-6286-7113-622B67FA4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0FFBA-BE39-FDFD-BF3E-639D26631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CC9FC-4F69-E9E6-617B-E5BADFADA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C4BD-B7F8-4418-8234-E0E67E914465}" type="datetimeFigureOut">
              <a:rPr lang="en-IN" smtClean="0"/>
              <a:t>23-12-2022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5D9B1-ED66-8433-F2E0-CA3A08902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5DA58-9F3C-4FED-B39E-8AA83AD6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EB9D-DD7B-4ED0-ADA8-AF6FF2D5A68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3420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1F562-58C3-09F2-6CE7-9A7AB4C35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C1931-B033-EE3D-8576-3D3FFD696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22B9F-0A8F-A132-6969-604EEE9345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0C0807-C3FE-6293-F8D2-F6CF6899A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C4BD-B7F8-4418-8234-E0E67E914465}" type="datetimeFigureOut">
              <a:rPr lang="en-IN" smtClean="0"/>
              <a:t>23-12-2022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94C80-DBC4-F430-3939-DDBAB4647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05300-513B-789B-4240-2D4EA5B21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EB9D-DD7B-4ED0-ADA8-AF6FF2D5A68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78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AEBA0-A5CB-EFA9-7500-C0F2D92E0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DB5A7-B618-86E2-5021-998E1C45B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781E75-CDA8-50EB-4988-C4789A270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1F10B-3D80-D01C-D710-7BE2F1A512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3847D5-0E3D-682F-4660-0E137D2B90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5A039E-A786-2CEB-6268-864A051C8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C4BD-B7F8-4418-8234-E0E67E914465}" type="datetimeFigureOut">
              <a:rPr lang="en-IN" smtClean="0"/>
              <a:t>23-12-2022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E069F3-DD95-93B4-F52A-F0E3DCC4D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585293-C147-B3C0-A679-40EABE796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EB9D-DD7B-4ED0-ADA8-AF6FF2D5A68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5091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23AFB-5675-F511-6C33-13328801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8F694-EC76-530D-9A90-2B4DE78F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C4BD-B7F8-4418-8234-E0E67E914465}" type="datetimeFigureOut">
              <a:rPr lang="en-IN" smtClean="0"/>
              <a:t>23-12-2022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3482C-2BB6-2FC8-6979-C739A9BEB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9E8AF-2624-5364-69D3-A50320DC7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EB9D-DD7B-4ED0-ADA8-AF6FF2D5A68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1737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8EC607-FE0D-CD03-CC20-28BEF814B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C4BD-B7F8-4418-8234-E0E67E914465}" type="datetimeFigureOut">
              <a:rPr lang="en-IN" smtClean="0"/>
              <a:t>23-12-2022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B9AE5-2D8B-1D28-052F-5FB643A70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2DAAC-54DF-F8C1-0DE8-41115162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EB9D-DD7B-4ED0-ADA8-AF6FF2D5A68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6179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86F3-465D-F812-197F-9DC85F6EE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12612-84F3-FC96-8B94-7F7767DAC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BB31C-01FA-E437-912E-68A1222BD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8399C-2DCA-56BC-6DF1-D16A5DF2B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C4BD-B7F8-4418-8234-E0E67E914465}" type="datetimeFigureOut">
              <a:rPr lang="en-IN" smtClean="0"/>
              <a:t>23-12-2022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B16421-2BF3-2929-9690-91099B4C6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3EBAF-9D0B-8328-4ED5-64287A391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EB9D-DD7B-4ED0-ADA8-AF6FF2D5A68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883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DBB44-FCFE-433D-6DEE-9C6164F3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F7C4FB-B651-BF24-A062-B541B8759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A8E7E-B8D3-D5FA-6C21-47847AB3FA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832C4-4052-BBDF-8850-6776BFECB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C4BD-B7F8-4418-8234-E0E67E914465}" type="datetimeFigureOut">
              <a:rPr lang="en-IN" smtClean="0"/>
              <a:t>23-12-2022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4C0D5-D0A1-DEF7-37C1-AA48F0912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927A5-4A29-6544-7239-F58766252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AEB9D-DD7B-4ED0-ADA8-AF6FF2D5A68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7641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91AB8B-08CB-2216-8DDC-2C8414F33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6F3D3-7EC3-29F3-C942-FA0D715F5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F5CF6-C50C-CBBB-95D4-6443E18467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2C4BD-B7F8-4418-8234-E0E67E914465}" type="datetimeFigureOut">
              <a:rPr lang="en-IN" smtClean="0"/>
              <a:t>23-12-2022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90543-B8DA-71F7-8A9B-C0C3DFB67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DF910-9666-CB64-31BB-DAC9F9261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AEB9D-DD7B-4ED0-ADA8-AF6FF2D5A68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5006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B68B7-D15E-8EC0-2186-18A83C4820F6}"/>
              </a:ext>
            </a:extLst>
          </p:cNvPr>
          <p:cNvSpPr/>
          <p:nvPr/>
        </p:nvSpPr>
        <p:spPr>
          <a:xfrm>
            <a:off x="2139693" y="1693708"/>
            <a:ext cx="7912614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WELCOME TO</a:t>
            </a:r>
            <a:b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</a:br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AMAZON SALES ANALYSIS </a:t>
            </a:r>
          </a:p>
          <a:p>
            <a:pPr algn="ctr"/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PRESENATION </a:t>
            </a:r>
            <a:endParaRPr lang="en-IN" sz="5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77183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33A56C-5D55-5C42-2580-12527E070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t="22057" r="18433" b="7789"/>
          <a:stretch/>
        </p:blipFill>
        <p:spPr>
          <a:xfrm>
            <a:off x="500574" y="2264898"/>
            <a:ext cx="7264791" cy="4339885"/>
          </a:xfrm>
          <a:ln>
            <a:solidFill>
              <a:srgbClr val="7030A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05CD3A-7D50-B399-0774-7AFA79537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27" t="26040" r="71731" b="54626"/>
          <a:stretch/>
        </p:blipFill>
        <p:spPr>
          <a:xfrm>
            <a:off x="500574" y="239149"/>
            <a:ext cx="3768328" cy="18288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BAF4B3-A1B0-1455-A472-4D8E8484F0D8}"/>
              </a:ext>
            </a:extLst>
          </p:cNvPr>
          <p:cNvSpPr txBox="1"/>
          <p:nvPr/>
        </p:nvSpPr>
        <p:spPr>
          <a:xfrm>
            <a:off x="4937760" y="784218"/>
            <a:ext cx="6189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the different styles available under a cloth category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EF034-6231-F6DB-2A73-35D6C972A0CA}"/>
              </a:ext>
            </a:extLst>
          </p:cNvPr>
          <p:cNvSpPr txBox="1"/>
          <p:nvPr/>
        </p:nvSpPr>
        <p:spPr>
          <a:xfrm>
            <a:off x="8032652" y="3263705"/>
            <a:ext cx="36587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the status of the shipment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notice that most of the Western dresses have already been shipped and have been delivered to buyer too.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2623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E35AC9-8B94-C56F-BEC4-31AFDA26D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0" t="22410" r="20134" b="42674"/>
          <a:stretch/>
        </p:blipFill>
        <p:spPr>
          <a:xfrm>
            <a:off x="4192173" y="407964"/>
            <a:ext cx="7301132" cy="254625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2D9675-C91D-8174-0DBE-03872AC51682}"/>
              </a:ext>
            </a:extLst>
          </p:cNvPr>
          <p:cNvSpPr txBox="1"/>
          <p:nvPr/>
        </p:nvSpPr>
        <p:spPr>
          <a:xfrm>
            <a:off x="478302" y="803926"/>
            <a:ext cx="29682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visual explains the which size is in highly ordered.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For, the </a:t>
            </a:r>
            <a:r>
              <a:rPr lang="en-US" i="1" dirty="0"/>
              <a:t>Western dress</a:t>
            </a:r>
            <a:r>
              <a:rPr lang="en-US" dirty="0"/>
              <a:t>, we can observe that </a:t>
            </a:r>
            <a:r>
              <a:rPr lang="en-US" i="1" dirty="0"/>
              <a:t>L</a:t>
            </a:r>
            <a:r>
              <a:rPr lang="en-US" dirty="0"/>
              <a:t> size dress in high in demand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AD22A-76A4-3947-B738-617476F801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6" t="60578" r="37239" b="23024"/>
          <a:stretch/>
        </p:blipFill>
        <p:spPr>
          <a:xfrm>
            <a:off x="787789" y="3243553"/>
            <a:ext cx="2897945" cy="15193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D0EEFC-FD54-57FD-1F9E-E0B37812F8B0}"/>
              </a:ext>
            </a:extLst>
          </p:cNvPr>
          <p:cNvSpPr txBox="1"/>
          <p:nvPr/>
        </p:nvSpPr>
        <p:spPr>
          <a:xfrm>
            <a:off x="4768947" y="3443069"/>
            <a:ext cx="4937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Represents the total number of pieces ordered regarding a particular clothing piece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Here, we are looking based on Western dress, so we can conclude that a total of 14,000 Western dress were sold.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0A9EC6-AB78-AC31-906C-3B93976A0A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73" t="60323" r="22300" b="19575"/>
          <a:stretch/>
        </p:blipFill>
        <p:spPr>
          <a:xfrm>
            <a:off x="8384345" y="4920396"/>
            <a:ext cx="2757268" cy="15296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C87FB1-705C-6F34-74A7-2A3AF9B01702}"/>
              </a:ext>
            </a:extLst>
          </p:cNvPr>
          <p:cNvSpPr txBox="1"/>
          <p:nvPr/>
        </p:nvSpPr>
        <p:spPr>
          <a:xfrm>
            <a:off x="1420837" y="5345723"/>
            <a:ext cx="5866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Represents the average price of the clothing piece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Here, we are considering the Western dress category, so we can conclude that average price of Western dress is 762 Rs.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0800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AEC14-B481-1365-626E-9096BF810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4358"/>
          </a:xfrm>
        </p:spPr>
        <p:txBody>
          <a:bodyPr/>
          <a:lstStyle/>
          <a:p>
            <a:r>
              <a:rPr lang="en-US" dirty="0"/>
              <a:t>Visual Performance</a:t>
            </a:r>
            <a:endParaRPr lang="en-IN" dirty="0"/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969792B7-331D-BE10-A78A-E9C2F86F92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6383" y="1516136"/>
            <a:ext cx="8753475" cy="4351338"/>
          </a:xfrm>
        </p:spPr>
      </p:pic>
    </p:spTree>
    <p:extLst>
      <p:ext uri="{BB962C8B-B14F-4D97-AF65-F5344CB8AC3E}">
        <p14:creationId xmlns:p14="http://schemas.microsoft.com/office/powerpoint/2010/main" val="257915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000"/>
    </mc:Choice>
    <mc:Fallback xmlns="">
      <p:transition spd="slow" advTm="16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D01A-2045-C612-E615-EA876DDE6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4697"/>
          </a:xfrm>
        </p:spPr>
        <p:txBody>
          <a:bodyPr/>
          <a:lstStyle/>
          <a:p>
            <a:r>
              <a:rPr lang="en-US" dirty="0"/>
              <a:t>HOME Page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10BBDE-1CB3-DBF6-D13C-6FFDFA55D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2" t="21087" r="19524" b="13607"/>
          <a:stretch/>
        </p:blipFill>
        <p:spPr>
          <a:xfrm>
            <a:off x="1045697" y="1406770"/>
            <a:ext cx="9983374" cy="5205778"/>
          </a:xfrm>
        </p:spPr>
      </p:pic>
    </p:spTree>
    <p:extLst>
      <p:ext uri="{BB962C8B-B14F-4D97-AF65-F5344CB8AC3E}">
        <p14:creationId xmlns:p14="http://schemas.microsoft.com/office/powerpoint/2010/main" val="2140433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E8B94-FBBF-BF3B-D412-911B85EB7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Total Orders</a:t>
            </a:r>
            <a:endParaRPr lang="en-IN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DD6734-C1D2-A1BF-EF31-AF632774F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81" t="1335" r="63056" b="81812"/>
          <a:stretch/>
        </p:blipFill>
        <p:spPr>
          <a:xfrm>
            <a:off x="3413536" y="1900259"/>
            <a:ext cx="4833257" cy="1769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92D083-B3CA-E507-CCCC-4239E2F86165}"/>
              </a:ext>
            </a:extLst>
          </p:cNvPr>
          <p:cNvSpPr txBox="1"/>
          <p:nvPr/>
        </p:nvSpPr>
        <p:spPr>
          <a:xfrm>
            <a:off x="1792511" y="4344650"/>
            <a:ext cx="8273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the total number of orders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observe that total number of orders are approximately 122,000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476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3293-FF66-1D11-4775-B21435345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Times New Roman" panose="02020603050405020304" pitchFamily="18" charset="0"/>
              </a:rPr>
              <a:t>Fulfilment by</a:t>
            </a:r>
            <a:endParaRPr lang="en-IN" b="1" dirty="0"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A7E640-4491-9A3A-EF45-94E41562F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4" t="33019" r="57770" b="48946"/>
          <a:stretch/>
        </p:blipFill>
        <p:spPr>
          <a:xfrm>
            <a:off x="6420731" y="2025112"/>
            <a:ext cx="4591928" cy="3235570"/>
          </a:xfr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97EE85-4A5A-D079-838D-BC066DEF8D2A}"/>
              </a:ext>
            </a:extLst>
          </p:cNvPr>
          <p:cNvSpPr txBox="1"/>
          <p:nvPr/>
        </p:nvSpPr>
        <p:spPr>
          <a:xfrm>
            <a:off x="838200" y="2398360"/>
            <a:ext cx="49471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by whom the orders were fulfilled either by Amazon or local merchants/traders.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notice that majority of the orders are being fulfilled by Amazon i.e. 89,680.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Whereas the 32,400 number of orders were fulfilled by the Local Merchants/Traders.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020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47D7-0E73-71A9-AEDB-A161884DC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Orders per State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88F8803-4C63-0A1B-0EC1-FBA38E007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" t="20764" r="28430" b="7141"/>
          <a:stretch/>
        </p:blipFill>
        <p:spPr>
          <a:xfrm>
            <a:off x="750277" y="1800665"/>
            <a:ext cx="6593058" cy="469220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5923C4-E551-7C22-D001-6DFA8CEAF019}"/>
              </a:ext>
            </a:extLst>
          </p:cNvPr>
          <p:cNvSpPr txBox="1"/>
          <p:nvPr/>
        </p:nvSpPr>
        <p:spPr>
          <a:xfrm>
            <a:off x="7793502" y="2138289"/>
            <a:ext cx="36482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visual represents the number of orders per State.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this visual, we can conclude that maximum number of orders are from Maharashtra which round up to 21,000 and Karnataka being the top 2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list with almost 17,000 orders.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696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0C78-F584-E578-C12D-856ABC3E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5712"/>
          </a:xfrm>
        </p:spPr>
        <p:txBody>
          <a:bodyPr/>
          <a:lstStyle/>
          <a:p>
            <a:r>
              <a:rPr lang="en-US" b="1" dirty="0"/>
              <a:t>Orders per City</a:t>
            </a:r>
            <a:endParaRPr lang="en-IN" b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B9DD64C-E9B7-7039-7E8F-F58F4DE70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" t="21411" r="29033" b="8625"/>
          <a:stretch/>
        </p:blipFill>
        <p:spPr>
          <a:xfrm>
            <a:off x="323558" y="1716259"/>
            <a:ext cx="6850966" cy="4164038"/>
          </a:xfr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11BD2D-F485-A618-ED76-E80654C36EC6}"/>
              </a:ext>
            </a:extLst>
          </p:cNvPr>
          <p:cNvSpPr txBox="1"/>
          <p:nvPr/>
        </p:nvSpPr>
        <p:spPr>
          <a:xfrm>
            <a:off x="7723163" y="1675941"/>
            <a:ext cx="3742006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we drill through the </a:t>
            </a:r>
            <a:r>
              <a:rPr lang="en-US" i="1" dirty="0"/>
              <a:t>TOTAL ORDER PER STATE</a:t>
            </a:r>
            <a:r>
              <a:rPr lang="en-US" dirty="0"/>
              <a:t> Visual, we can get the data related to number of orders from different cities.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For example, if we ware drilling through the MAHARASHTRA State, we can observe that most number of orders are from Mumbai and Pune cities compared to others.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9365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3251-D419-7CD4-4D4E-83F2CDC81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2493"/>
          </a:xfrm>
        </p:spPr>
        <p:txBody>
          <a:bodyPr/>
          <a:lstStyle/>
          <a:p>
            <a:r>
              <a:rPr lang="en-US" b="1" dirty="0"/>
              <a:t>Orders per Category 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D4BC09-63D4-071D-F4F9-22E28A7AE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" t="22333" r="29395" b="8357"/>
          <a:stretch/>
        </p:blipFill>
        <p:spPr>
          <a:xfrm>
            <a:off x="295421" y="1336430"/>
            <a:ext cx="7652826" cy="4543865"/>
          </a:xfr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0BA7A0-2116-E81D-A8C5-E8B59B6994D7}"/>
              </a:ext>
            </a:extLst>
          </p:cNvPr>
          <p:cNvSpPr txBox="1"/>
          <p:nvPr/>
        </p:nvSpPr>
        <p:spPr>
          <a:xfrm>
            <a:off x="8510955" y="1336430"/>
            <a:ext cx="308082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visual represents the total number of orders under different category of clothing pieces.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 notice that Set is in high demand with 48K orders for it.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followed with Kurta and Western dresses with 47,000 and 14,000 orders for each.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1957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9754A-AB2D-D9B0-AAA2-B1FDA360A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9103"/>
          </a:xfrm>
        </p:spPr>
        <p:txBody>
          <a:bodyPr/>
          <a:lstStyle/>
          <a:p>
            <a:r>
              <a:rPr lang="en-US" b="1" dirty="0"/>
              <a:t>Drill through Orders per Category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6AF102-70CE-7826-E8F8-0744A4857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" t="13391" b="6671"/>
          <a:stretch/>
        </p:blipFill>
        <p:spPr>
          <a:xfrm>
            <a:off x="323557" y="1828800"/>
            <a:ext cx="8018585" cy="43328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FC57A-511E-5320-03F2-497967A29E0C}"/>
              </a:ext>
            </a:extLst>
          </p:cNvPr>
          <p:cNvSpPr txBox="1"/>
          <p:nvPr/>
        </p:nvSpPr>
        <p:spPr>
          <a:xfrm>
            <a:off x="9031458" y="1042024"/>
            <a:ext cx="2738511" cy="5450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we need more details about the various clothing pieces which are being ordered, we can drill through </a:t>
            </a:r>
            <a:r>
              <a:rPr lang="en-US" i="1" dirty="0"/>
              <a:t>Orders per Category.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For example, if we want more details about the </a:t>
            </a:r>
            <a:r>
              <a:rPr lang="en-IN" i="1" dirty="0"/>
              <a:t>Western dress </a:t>
            </a:r>
            <a:r>
              <a:rPr lang="en-IN" dirty="0"/>
              <a:t>Category, we can drill through to get those details.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Each visual is explained in the following slides</a:t>
            </a:r>
            <a:r>
              <a:rPr lang="en-IN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5150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429</Words>
  <Application>Microsoft Office PowerPoint</Application>
  <PresentationFormat>Widescreen</PresentationFormat>
  <Paragraphs>35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Visual Performance</vt:lpstr>
      <vt:lpstr>HOME Page</vt:lpstr>
      <vt:lpstr>Total Orders</vt:lpstr>
      <vt:lpstr>Fulfilment by</vt:lpstr>
      <vt:lpstr>Orders per State</vt:lpstr>
      <vt:lpstr>Orders per City</vt:lpstr>
      <vt:lpstr>Orders per Category </vt:lpstr>
      <vt:lpstr>Drill through Orders per Category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 AMAZON SALES ANALYSIS PRESENATION  </dc:title>
  <dc:creator>Sai Manas Kosaraju</dc:creator>
  <cp:lastModifiedBy>Sai Manas Kosaraju</cp:lastModifiedBy>
  <cp:revision>4</cp:revision>
  <dcterms:created xsi:type="dcterms:W3CDTF">2022-12-22T07:05:37Z</dcterms:created>
  <dcterms:modified xsi:type="dcterms:W3CDTF">2022-12-23T10:14:26Z</dcterms:modified>
</cp:coreProperties>
</file>